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61" r:id="rId5"/>
    <p:sldId id="26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4" r:id="rId16"/>
    <p:sldId id="286" r:id="rId17"/>
    <p:sldId id="287" r:id="rId18"/>
    <p:sldId id="288" r:id="rId19"/>
    <p:sldId id="289" r:id="rId20"/>
    <p:sldId id="290" r:id="rId21"/>
    <p:sldId id="273" r:id="rId22"/>
    <p:sldId id="27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ZxOQs0gl1k3n/Mky728wlndSd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9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71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87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338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99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455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8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ownloader.disk.yandex.ru/preview/acdef5f48296901e99e3f6cb3fbbc95f684e75757d15c7fbb44162b9474df628/6626cbb5/ii7Tadahorx1ZQosHjH9R4OxOrfaLJ7sMgwlPGopPY74VVHzv1ZkPO5cv0xEeuMYuUQ7WCD3cIDGD9ihI2sJTw%3D%3D?uid=0&amp;filename=logo_red-white.png&amp;disposition=inline&amp;hash=&amp;limit=0&amp;content_type=image%2Fpng&amp;owner_uid=0&amp;tknv=v2&amp;size=1841x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362" y="-68180"/>
            <a:ext cx="2804727" cy="28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912658" y="2431875"/>
            <a:ext cx="8315880" cy="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u="sng" dirty="0">
                <a:latin typeface="Calibri"/>
                <a:ea typeface="Calibri"/>
                <a:cs typeface="Calibri"/>
                <a:sym typeface="Calibri"/>
              </a:rPr>
              <a:t>Прохождение </a:t>
            </a:r>
            <a:r>
              <a:rPr lang="ru-RU" sz="3200" b="1" u="sng" dirty="0"/>
              <a:t>т</a:t>
            </a:r>
            <a:r>
              <a:rPr lang="ru-RU" sz="3200" b="1" u="sng" dirty="0" smtClean="0">
                <a:latin typeface="Calibri"/>
                <a:ea typeface="Calibri"/>
                <a:cs typeface="Calibri"/>
                <a:sym typeface="Calibri"/>
              </a:rPr>
              <a:t>ехнологической </a:t>
            </a:r>
            <a:r>
              <a:rPr lang="ru-RU" sz="3200" b="1" u="sng" dirty="0">
                <a:latin typeface="Calibri"/>
                <a:ea typeface="Calibri"/>
                <a:cs typeface="Calibri"/>
                <a:sym typeface="Calibri"/>
              </a:rPr>
              <a:t>практики: </a:t>
            </a:r>
            <a:endParaRPr sz="3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98610" y="4791714"/>
            <a:ext cx="9162371" cy="168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Исполнитель: студент группы   </a:t>
            </a:r>
            <a:r>
              <a:rPr lang="ru-RU" sz="2200" dirty="0" smtClean="0"/>
              <a:t>ПМИ </a:t>
            </a:r>
            <a:r>
              <a:rPr lang="en-US" sz="2200" dirty="0"/>
              <a:t>1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физико-математического института  </a:t>
            </a:r>
            <a:r>
              <a:rPr lang="ru-RU" sz="2200" dirty="0"/>
              <a:t>Санников Юрий Владиславович</a:t>
            </a:r>
            <a:endParaRPr dirty="0"/>
          </a:p>
          <a:p>
            <a:pPr lvl="0" algn="l">
              <a:buClr>
                <a:schemeClr val="dk1"/>
              </a:buClr>
              <a:buSzPts val="2200"/>
            </a:pPr>
            <a:r>
              <a:rPr lang="ru-RU" sz="2200" dirty="0" smtClean="0"/>
              <a:t>Руководитель</a:t>
            </a:r>
            <a:r>
              <a:rPr lang="ru-RU" sz="2200" dirty="0"/>
              <a:t>: </a:t>
            </a:r>
            <a:r>
              <a:rPr lang="ru-RU" sz="2200" dirty="0" smtClean="0"/>
              <a:t>директор </a:t>
            </a:r>
            <a:r>
              <a:rPr lang="ru-RU" sz="2200" dirty="0"/>
              <a:t>института, доктор физико-математических наук, доцент Марина Александровна </a:t>
            </a:r>
            <a:r>
              <a:rPr lang="ru-RU" sz="2200" dirty="0" err="1"/>
              <a:t>Барулина</a:t>
            </a:r>
            <a:endParaRPr sz="2200" dirty="0"/>
          </a:p>
        </p:txBody>
      </p:sp>
      <p:sp>
        <p:nvSpPr>
          <p:cNvPr id="11" name="Google Shape;89;p1"/>
          <p:cNvSpPr/>
          <p:nvPr/>
        </p:nvSpPr>
        <p:spPr>
          <a:xfrm>
            <a:off x="9765792" y="6249618"/>
            <a:ext cx="1931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Пермь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U-Net++L3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785812" y="2101514"/>
            <a:ext cx="4772403" cy="3558018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7" y="1487492"/>
            <a:ext cx="5030349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Метрика 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выборок</a:t>
            </a:r>
            <a:endParaRPr lang="ru-RU" sz="2000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90114" y="1539877"/>
            <a:ext cx="10860195" cy="4035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Метрика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выборок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927477" y="1620341"/>
            <a:ext cx="10757858" cy="3987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02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Метрика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выборок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48606" y="1703340"/>
            <a:ext cx="10515600" cy="3904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7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на разработанных архитектурах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2830491" y="1475708"/>
            <a:ext cx="2626995" cy="40100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4871064" y="1475709"/>
            <a:ext cx="2515390" cy="401938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6985336" y="1475709"/>
            <a:ext cx="2439165" cy="4019383"/>
          </a:xfrm>
          <a:prstGeom prst="rect">
            <a:avLst/>
          </a:prstGeom>
        </p:spPr>
      </p:pic>
      <p:sp>
        <p:nvSpPr>
          <p:cNvPr id="11" name="Google Shape;142;p7"/>
          <p:cNvSpPr txBox="1">
            <a:spLocks/>
          </p:cNvSpPr>
          <p:nvPr/>
        </p:nvSpPr>
        <p:spPr>
          <a:xfrm>
            <a:off x="3434251" y="5655597"/>
            <a:ext cx="1383507" cy="365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600" b="1" i="1" dirty="0" smtClean="0"/>
              <a:t>U-net</a:t>
            </a:r>
            <a:r>
              <a:rPr lang="en-US" sz="2600" b="1" i="1" dirty="0" smtClean="0"/>
              <a:t>.</a:t>
            </a:r>
            <a:endParaRPr lang="ru-RU" sz="2600" i="1" dirty="0"/>
          </a:p>
        </p:txBody>
      </p:sp>
      <p:sp>
        <p:nvSpPr>
          <p:cNvPr id="13" name="Google Shape;142;p7"/>
          <p:cNvSpPr txBox="1">
            <a:spLocks/>
          </p:cNvSpPr>
          <p:nvPr/>
        </p:nvSpPr>
        <p:spPr>
          <a:xfrm>
            <a:off x="4871064" y="5653172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U-net++L3</a:t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7" name="Google Shape;142;p7"/>
          <p:cNvSpPr txBox="1">
            <a:spLocks/>
          </p:cNvSpPr>
          <p:nvPr/>
        </p:nvSpPr>
        <p:spPr>
          <a:xfrm>
            <a:off x="6836222" y="5653171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U-net++L3</a:t>
            </a:r>
            <a:br>
              <a:rPr lang="en-US" b="1" i="1" dirty="0" smtClean="0"/>
            </a:br>
            <a:r>
              <a:rPr lang="en-US" b="1" i="1" dirty="0" smtClean="0"/>
              <a:t>(5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353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в сегментации изображений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210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299402" y="1496444"/>
            <a:ext cx="7156263" cy="326806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40379" y="3417670"/>
            <a:ext cx="5452219" cy="3440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299402" y="4853933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создания </a:t>
            </a:r>
            <a:r>
              <a:rPr lang="ru-RU" sz="18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1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754540" y="2759262"/>
            <a:ext cx="3138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формирования тренировочного </a:t>
            </a:r>
            <a:r>
              <a:rPr lang="ru-RU" sz="18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обучения </a:t>
            </a:r>
            <a:r>
              <a:rPr lang="ru-RU" sz="3200" b="1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жвух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691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2027112" y="2017747"/>
            <a:ext cx="8137776" cy="38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1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210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Рисунок 13" descr="C:\Users\yuriy\AppData\Local\Microsoft\Windows\INetCache\Content.MSO\A9FCF4F8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1951342"/>
            <a:ext cx="3757312" cy="37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C:\Users\yuriy\AppData\Local\Microsoft\Windows\INetCache\Content.MSO\BC15BEAE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46" y="2024315"/>
            <a:ext cx="3757312" cy="3757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тестовых данных из </a:t>
            </a:r>
            <a:r>
              <a:rPr lang="ru-RU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89934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:\Users\yuriy\AppData\Local\Microsoft\Windows\INetCache\Content.MSO\530ACEEC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45" y="1992711"/>
            <a:ext cx="3788913" cy="378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yuriy\AppData\Local\Microsoft\Windows\INetCache\Content.MSO\FE603DC6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1951342"/>
            <a:ext cx="3757312" cy="37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493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тестовых данных из </a:t>
            </a:r>
            <a:r>
              <a:rPr lang="ru-RU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4840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172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изображениях, не 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участвовавших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обучении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  <p:pic>
        <p:nvPicPr>
          <p:cNvPr id="12" name="Рисунок 11" descr="C:\Users\yuriy\AppData\Local\Microsoft\Windows\INetCache\Content.MSO\D12555C4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2850961"/>
            <a:ext cx="4875462" cy="28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yuriy\AppData\Local\Microsoft\Windows\INetCache\Content.MSO\2C38CFDA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05" y="2850961"/>
            <a:ext cx="5000553" cy="293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76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317627"/>
            <a:ext cx="10515600" cy="426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259080" algn="just">
              <a:spcBef>
                <a:spcPts val="0"/>
              </a:spcBef>
              <a:buSzPct val="100000"/>
            </a:pPr>
            <a:r>
              <a:rPr lang="ru-RU" sz="4800" i="1" dirty="0"/>
              <a:t>Цель </a:t>
            </a:r>
            <a:r>
              <a:rPr lang="ru-RU" sz="4800" i="1" dirty="0" smtClean="0"/>
              <a:t>технологической </a:t>
            </a:r>
            <a:r>
              <a:rPr lang="ru-RU" sz="4800" i="1" dirty="0"/>
              <a:t>практики:</a:t>
            </a:r>
            <a:r>
              <a:rPr lang="ru-RU" sz="4800" dirty="0"/>
              <a:t> </a:t>
            </a:r>
            <a:r>
              <a:rPr lang="ru-RU" sz="4800" dirty="0"/>
              <a:t>закрепление теоретических знаний, полученных при изучении дисциплин, развитие практических умений и навыков, формирование требуемых профессиональных компетенций, приобретение опыта в решении реальных профессиональных задач</a:t>
            </a:r>
            <a:endParaRPr lang="ru-RU" sz="4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6413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96" name="Google Shape;96;p2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ru-RU" sz="3200" b="1" dirty="0">
                <a:solidFill>
                  <a:schemeClr val="bg1"/>
                </a:solidFill>
              </a:rPr>
              <a:t>В</a:t>
            </a:r>
            <a:r>
              <a:rPr lang="ru-RU" sz="3200" b="1" dirty="0" smtClean="0">
                <a:solidFill>
                  <a:schemeClr val="bg1"/>
                </a:solidFill>
              </a:rPr>
              <a:t>ыводы </a:t>
            </a:r>
            <a:r>
              <a:rPr lang="ru-RU" sz="3200" b="1" dirty="0">
                <a:solidFill>
                  <a:schemeClr val="bg1"/>
                </a:solidFill>
              </a:rPr>
              <a:t>по проделанной работе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012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Была </a:t>
            </a:r>
            <a:r>
              <a:rPr lang="ru-RU" sz="3200" dirty="0"/>
              <a:t>разработана программа для сегментации изображений с использованием архитектуры U-</a:t>
            </a:r>
            <a:r>
              <a:rPr lang="ru-RU" sz="3200" dirty="0" err="1"/>
              <a:t>Net</a:t>
            </a:r>
            <a:r>
              <a:rPr lang="ru-RU" sz="3200" dirty="0"/>
              <a:t>++ и проведены опыты по сегментации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Разработана </a:t>
            </a:r>
            <a:r>
              <a:rPr lang="ru-RU" sz="3200" dirty="0"/>
              <a:t>программа, использующая YOLO в связке с платформой </a:t>
            </a:r>
            <a:r>
              <a:rPr lang="ru-RU" sz="3200" dirty="0" err="1"/>
              <a:t>Roboflow</a:t>
            </a:r>
            <a:r>
              <a:rPr lang="ru-RU" sz="3200" dirty="0"/>
              <a:t>, для определения принадлежности каждого пикселя к определенному классу объектов, в данном случае — к мыши на </a:t>
            </a:r>
            <a:r>
              <a:rPr lang="ru-RU" sz="3200" dirty="0" smtClean="0"/>
              <a:t>изображениях</a:t>
            </a:r>
          </a:p>
        </p:txBody>
      </p:sp>
    </p:spTree>
    <p:extLst>
      <p:ext uri="{BB962C8B-B14F-4D97-AF65-F5344CB8AC3E}">
        <p14:creationId xmlns:p14="http://schemas.microsoft.com/office/powerpoint/2010/main" val="48934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238" name="Google Shape;238;p17"/>
          <p:cNvSpPr txBox="1"/>
          <p:nvPr/>
        </p:nvSpPr>
        <p:spPr>
          <a:xfrm>
            <a:off x="787401" y="1706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787401" y="1362165"/>
            <a:ext cx="9759949" cy="447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/>
              <a:t> </a:t>
            </a:r>
            <a:r>
              <a:rPr lang="ru-RU" dirty="0"/>
              <a:t>В результате выполнения научно исследовательской работы были закреплены теоретические знания, полученные при изучении дисциплин ранее в этом </a:t>
            </a:r>
            <a:r>
              <a:rPr lang="ru-RU" dirty="0" smtClean="0"/>
              <a:t>году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Приобретен </a:t>
            </a:r>
            <a:r>
              <a:rPr lang="ru-RU" dirty="0"/>
              <a:t>опыт в решении реальных профессиональных </a:t>
            </a:r>
            <a:r>
              <a:rPr lang="ru-RU" dirty="0" smtClean="0"/>
              <a:t>задач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Полученные </a:t>
            </a:r>
            <a:r>
              <a:rPr lang="ru-RU" dirty="0"/>
              <a:t>опыт был проанализирован и по полученным результатам определено направление для моего развития в следующем </a:t>
            </a:r>
            <a:r>
              <a:rPr lang="ru-RU" dirty="0" smtClean="0"/>
              <a:t>году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Таким </a:t>
            </a:r>
            <a:r>
              <a:rPr lang="ru-RU" dirty="0"/>
              <a:t>образом, были </a:t>
            </a:r>
            <a:r>
              <a:rPr lang="ru-RU" dirty="0" smtClean="0"/>
              <a:t>достигнуты </a:t>
            </a:r>
            <a:r>
              <a:rPr lang="ru-RU" dirty="0"/>
              <a:t>поставленные </a:t>
            </a:r>
            <a:r>
              <a:rPr lang="ru-RU" dirty="0" smtClean="0"/>
              <a:t>цели. </a:t>
            </a:r>
            <a:endParaRPr dirty="0"/>
          </a:p>
        </p:txBody>
      </p:sp>
      <p:sp>
        <p:nvSpPr>
          <p:cNvPr id="240" name="Google Shape;240;p17"/>
          <p:cNvSpPr txBox="1"/>
          <p:nvPr/>
        </p:nvSpPr>
        <p:spPr>
          <a:xfrm>
            <a:off x="474655" y="6268720"/>
            <a:ext cx="10012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3216276" y="2751935"/>
            <a:ext cx="5746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-728663"/>
            <a:ext cx="1209675" cy="83153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937" y="38100"/>
            <a:ext cx="2085975" cy="1485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22497"/>
            <a:ext cx="3084195" cy="764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" name="Google Shape;101;p3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Закрепить теоретический материал дисциплин, изученных </a:t>
            </a:r>
            <a:r>
              <a:rPr lang="ru-RU" sz="3200" dirty="0"/>
              <a:t>ранее в этом </a:t>
            </a:r>
            <a:r>
              <a:rPr lang="ru-RU" sz="3200" dirty="0" smtClean="0"/>
              <a:t>году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Изучить методики </a:t>
            </a:r>
            <a:r>
              <a:rPr lang="ru-RU" sz="3200" dirty="0"/>
              <a:t>сегментации изображений способами компьютерного </a:t>
            </a:r>
            <a:r>
              <a:rPr lang="ru-RU" sz="3200" dirty="0" smtClean="0"/>
              <a:t>зрения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Разработать </a:t>
            </a:r>
            <a:r>
              <a:rPr lang="ru-RU" sz="3200" dirty="0"/>
              <a:t>и обучить модели для сегментации изображений на основе искусственных нейронных </a:t>
            </a:r>
            <a:r>
              <a:rPr lang="ru-RU" sz="3200" dirty="0" smtClean="0"/>
              <a:t>сетей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Выбрать </a:t>
            </a:r>
            <a:r>
              <a:rPr lang="ru-RU" sz="3200" dirty="0"/>
              <a:t>интересующее направление ИИ, для написания выпускной квалификационной </a:t>
            </a:r>
            <a:r>
              <a:rPr lang="ru-RU" sz="3200" dirty="0" smtClean="0"/>
              <a:t>работы</a:t>
            </a:r>
            <a:endParaRPr lang="ru-RU" sz="3200" dirty="0"/>
          </a:p>
        </p:txBody>
      </p:sp>
      <p:sp>
        <p:nvSpPr>
          <p:cNvPr id="11" name="Google Shape;240;p17"/>
          <p:cNvSpPr txBox="1"/>
          <p:nvPr/>
        </p:nvSpPr>
        <p:spPr>
          <a:xfrm>
            <a:off x="474655" y="6268720"/>
            <a:ext cx="1052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Используемые технологии </a:t>
            </a:r>
            <a:r>
              <a:rPr lang="ru-RU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стек</a:t>
            </a:r>
            <a:endParaRPr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55" y="1317628"/>
            <a:ext cx="7496175" cy="3848100"/>
          </a:xfrm>
          <a:prstGeom prst="rect">
            <a:avLst/>
          </a:prstGeom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0" y="1858237"/>
            <a:ext cx="4123146" cy="11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395" y="3731757"/>
            <a:ext cx="3362015" cy="6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16" y="5042401"/>
            <a:ext cx="2948199" cy="181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47" name="Google Shape;147;p8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787400" y="161925"/>
            <a:ext cx="8045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1" dirty="0">
                <a:solidFill>
                  <a:schemeClr val="bg1"/>
                </a:solidFill>
              </a:rPr>
              <a:t>Использование стека технологий</a:t>
            </a:r>
            <a:endParaRPr sz="40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1"/>
          </p:nvPr>
        </p:nvSpPr>
        <p:spPr>
          <a:xfrm>
            <a:off x="867611" y="123932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OpenCV</a:t>
            </a:r>
            <a:r>
              <a:rPr lang="en-US" sz="3200" dirty="0" smtClean="0"/>
              <a:t> </a:t>
            </a:r>
            <a:r>
              <a:rPr lang="ru-RU" sz="3200" dirty="0" smtClean="0"/>
              <a:t>д</a:t>
            </a:r>
            <a:r>
              <a:rPr lang="ru-RU" sz="3200" dirty="0" smtClean="0"/>
              <a:t>ля работы с изображениями</a:t>
            </a:r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Keras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3200" dirty="0" err="1" smtClean="0"/>
              <a:t>Tensorflow</a:t>
            </a:r>
            <a:r>
              <a:rPr lang="en-US" sz="3200" dirty="0" smtClean="0"/>
              <a:t> </a:t>
            </a:r>
            <a:r>
              <a:rPr lang="ru-RU" sz="3200" dirty="0" smtClean="0"/>
              <a:t>для моделирования архитектур для сегментации</a:t>
            </a:r>
            <a:endParaRPr sz="32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Ultralytics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3200" dirty="0" err="1" smtClean="0"/>
              <a:t>Roboflow</a:t>
            </a:r>
            <a:r>
              <a:rPr lang="en-US" sz="3200" dirty="0" smtClean="0"/>
              <a:t> </a:t>
            </a:r>
            <a:r>
              <a:rPr lang="ru-RU" sz="3200" dirty="0" smtClean="0"/>
              <a:t>для работы с </a:t>
            </a:r>
            <a:r>
              <a:rPr lang="ru-RU" sz="3200" dirty="0" err="1" smtClean="0"/>
              <a:t>датасетами</a:t>
            </a:r>
            <a:r>
              <a:rPr lang="ru-RU" sz="3200" dirty="0" smtClean="0"/>
              <a:t> и </a:t>
            </a:r>
            <a:r>
              <a:rPr lang="en-US" sz="3200" dirty="0" smtClean="0"/>
              <a:t>YOLO</a:t>
            </a:r>
            <a:endParaRPr sz="32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Convolution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88992" y="1654877"/>
            <a:ext cx="5357702" cy="41472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conv_block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6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Encoder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39453" y="1879232"/>
            <a:ext cx="6096000" cy="35240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x, p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x, 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3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Decoder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97200" y="1654877"/>
            <a:ext cx="6096000" cy="39087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 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UpSampling2D((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[x]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Conv2DTranspose(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concatenate([x,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</a:t>
            </a:r>
            <a:r>
              <a:rPr lang="ru-RU" dirty="0" err="1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2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9/22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5" y="1430149"/>
            <a:ext cx="6535745" cy="458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0" y="1654877"/>
            <a:ext cx="4819689" cy="42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6894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812</Words>
  <Application>Microsoft Office PowerPoint</Application>
  <PresentationFormat>Широкоэкранный</PresentationFormat>
  <Paragraphs>113</Paragraphs>
  <Slides>22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Times New Roman</vt:lpstr>
      <vt:lpstr>Тема Office</vt:lpstr>
      <vt:lpstr>Прохождение технологической практики: </vt:lpstr>
      <vt:lpstr>Цель</vt:lpstr>
      <vt:lpstr>Задачи</vt:lpstr>
      <vt:lpstr>Используемые технологии стек</vt:lpstr>
      <vt:lpstr>Использование стека технологий</vt:lpstr>
      <vt:lpstr>Работа со свёрточными слоями</vt:lpstr>
      <vt:lpstr>Работа со свёрточными слоями</vt:lpstr>
      <vt:lpstr>Работа со свёрточными слоями</vt:lpstr>
      <vt:lpstr>Реализация архитектуры U-Net</vt:lpstr>
      <vt:lpstr>Реализация архитектуры U-Net++L3</vt:lpstr>
      <vt:lpstr>Результаты метрик</vt:lpstr>
      <vt:lpstr>Результаты метрик</vt:lpstr>
      <vt:lpstr>Результаты метрик</vt:lpstr>
      <vt:lpstr>Результаты сегментации на разработанных архитектурах</vt:lpstr>
      <vt:lpstr>YOLO в сегментации изображений</vt:lpstr>
      <vt:lpstr>Результаты обучения жвух моделей</vt:lpstr>
      <vt:lpstr>Результаты сегментации двух моделей</vt:lpstr>
      <vt:lpstr>Результаты сегментации двух моделей</vt:lpstr>
      <vt:lpstr>Результаты сегментации двух моделей</vt:lpstr>
      <vt:lpstr>Выводы по проделанной работе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Прохождение производственной практики:</dc:title>
  <dc:creator>Yura Sannikov</dc:creator>
  <cp:lastModifiedBy>Yura Sannikov</cp:lastModifiedBy>
  <cp:revision>13</cp:revision>
  <dcterms:created xsi:type="dcterms:W3CDTF">2023-12-19T14:21:22Z</dcterms:created>
  <dcterms:modified xsi:type="dcterms:W3CDTF">2025-06-29T16:55:51Z</dcterms:modified>
</cp:coreProperties>
</file>